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D6F1"/>
    <a:srgbClr val="FC04DE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42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596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922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390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12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8532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904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4819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878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9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210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774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16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06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489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810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950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10E4B3-4D5E-441C-8588-6357914AA787}" type="datetimeFigureOut">
              <a:rPr lang="es-CO" smtClean="0"/>
              <a:t>07/09/2019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869AF-B474-4194-8DE6-87EF90437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17370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908" y="177421"/>
            <a:ext cx="8057284" cy="2429967"/>
          </a:xfrm>
        </p:spPr>
        <p:txBody>
          <a:bodyPr/>
          <a:lstStyle/>
          <a:p>
            <a:pPr algn="ctr"/>
            <a:r>
              <a:rPr lang="es-CO" b="1" dirty="0" smtClean="0"/>
              <a:t>TEXTO ARGUMENTATIVO</a:t>
            </a:r>
            <a:endParaRPr lang="es-CO" b="1" dirty="0"/>
          </a:p>
        </p:txBody>
      </p:sp>
      <p:pic>
        <p:nvPicPr>
          <p:cNvPr id="1026" name="Picture 2" descr="Resultado de imagen para caricaturas pensa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947" y="1602142"/>
            <a:ext cx="3143250" cy="450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texto argumentativ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896" y="2724198"/>
            <a:ext cx="4391116" cy="3383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664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6862" y="120126"/>
            <a:ext cx="9404723" cy="848865"/>
          </a:xfrm>
        </p:spPr>
        <p:txBody>
          <a:bodyPr/>
          <a:lstStyle/>
          <a:p>
            <a:r>
              <a:rPr lang="es-CO" b="1" dirty="0" smtClean="0"/>
              <a:t>REFERENCIAS BIBLIOGRÁFICAS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9558" y="1698076"/>
            <a:ext cx="10645254" cy="419548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CO" dirty="0"/>
              <a:t>Canaria, E. d. </a:t>
            </a:r>
            <a:r>
              <a:rPr lang="es-CO" dirty="0" smtClean="0"/>
              <a:t>2013.</a:t>
            </a:r>
            <a:r>
              <a:rPr lang="es-CO" dirty="0"/>
              <a:t> </a:t>
            </a:r>
            <a:r>
              <a:rPr lang="es-CO" i="1" dirty="0"/>
              <a:t>lengua castellana y literatura</a:t>
            </a:r>
            <a:r>
              <a:rPr lang="es-CO" dirty="0"/>
              <a:t>. </a:t>
            </a:r>
            <a:r>
              <a:rPr lang="es-CO" dirty="0" smtClean="0"/>
              <a:t>Disponible en: </a:t>
            </a:r>
            <a:r>
              <a:rPr lang="es-CO" dirty="0"/>
              <a:t>http://</a:t>
            </a:r>
            <a:r>
              <a:rPr lang="es-CO" dirty="0" smtClean="0"/>
              <a:t>www.eagrancanaria.org/site/index.php?option=com_content&amp;view=article&amp;id=389:el-texto-expositivo-y </a:t>
            </a:r>
            <a:r>
              <a:rPr lang="es-CO" dirty="0" err="1" smtClean="0"/>
              <a:t>argumentativo&amp;catid</a:t>
            </a:r>
            <a:r>
              <a:rPr lang="es-CO" dirty="0" smtClean="0"/>
              <a:t>=134:lengua-castellana-y-literatura&amp;Itemid=59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dirty="0"/>
              <a:t>Corredor, A. L. (2003). </a:t>
            </a:r>
            <a:r>
              <a:rPr lang="es-CO" i="1" dirty="0"/>
              <a:t>Aula Significativa 7.</a:t>
            </a:r>
            <a:r>
              <a:rPr lang="es-CO" dirty="0"/>
              <a:t> Bogotá: LIBROS &amp; LIBROS S.A.</a:t>
            </a:r>
            <a:endParaRPr lang="es-E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 smtClean="0"/>
              <a:t>TIPOS DE TEXTOS, 2014. Disponible en: http</a:t>
            </a:r>
            <a:r>
              <a:rPr lang="es-ES" dirty="0"/>
              <a:t>://tiposdetextosj.blogspot.com/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dirty="0" smtClean="0"/>
              <a:t>La </a:t>
            </a:r>
            <a:r>
              <a:rPr lang="es-ES" dirty="0"/>
              <a:t>argumentación. UNIDAD LENGUA 5. Disponible en. http://www.mheducation.es/bcv/guide/capitulo/8448164539.pdf</a:t>
            </a:r>
            <a:endParaRPr lang="es-CO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CO" dirty="0"/>
              <a:t>MI AULA ABIERTA. EL TEXTO </a:t>
            </a:r>
            <a:r>
              <a:rPr lang="es-CO" dirty="0" smtClean="0"/>
              <a:t>ARGUMENTATIVO, (2019) . Disponible en: https://miaulaabierta.wordpress.com/2019/04/23/el-texto-argumentativo/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dirty="0"/>
              <a:t>TEXTO ARGUMENTATIVO. Análisis y presentación</a:t>
            </a:r>
            <a:r>
              <a:rPr lang="es-CO" dirty="0" smtClean="0"/>
              <a:t>. Disponible en: https</a:t>
            </a:r>
            <a:r>
              <a:rPr lang="es-CO" dirty="0"/>
              <a:t>://profevio.wordpress.com/2014/10/26/texto-argumentativo-analisis-y-presentacion/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CO" dirty="0" smtClean="0"/>
              <a:t>TEXTOS ARGUMENTATIVOS. https</a:t>
            </a:r>
            <a:r>
              <a:rPr lang="es-CO" dirty="0"/>
              <a:t>://slideplayer.es/slide/6155237/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8101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016" y="248002"/>
            <a:ext cx="7853544" cy="1048535"/>
          </a:xfrm>
        </p:spPr>
        <p:txBody>
          <a:bodyPr/>
          <a:lstStyle/>
          <a:p>
            <a:pPr algn="ctr"/>
            <a:r>
              <a:rPr lang="es-CO" sz="5400" b="1" dirty="0" smtClean="0"/>
              <a:t>¿QUÉ ES?</a:t>
            </a:r>
            <a:endParaRPr lang="es-CO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5449" y="1493360"/>
            <a:ext cx="6073842" cy="4579893"/>
          </a:xfrm>
        </p:spPr>
        <p:txBody>
          <a:bodyPr/>
          <a:lstStyle/>
          <a:p>
            <a:pPr marL="0" indent="0" algn="just">
              <a:buNone/>
            </a:pPr>
            <a:r>
              <a:rPr lang="es-ES" sz="3600" dirty="0"/>
              <a:t>Es aquel que tiene la intención comunicativa de convencer o persuadir al receptor, o sea, el emisor busca, mediante su discurso, producir un cambio de actitud o de opinión en el oyente.</a:t>
            </a:r>
            <a:endParaRPr lang="es-CO" sz="3600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2050" name="Picture 2" descr="Resultado de imagen para texto argumentativo dibuj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1" t="22786" r="19015" b="12004"/>
          <a:stretch/>
        </p:blipFill>
        <p:spPr bwMode="auto">
          <a:xfrm>
            <a:off x="7084200" y="1705969"/>
            <a:ext cx="4404720" cy="3780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66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SITUACIÓN DE ENUNCIACIÓN DEL DISCURSO ARGUMENTATIVO.</a:t>
            </a:r>
            <a:r>
              <a:rPr lang="es-CO" b="1" dirty="0"/>
              <a:t/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76215" y="2134804"/>
            <a:ext cx="7716086" cy="41954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 smtClean="0"/>
              <a:t>FINALIDAD</a:t>
            </a:r>
            <a:r>
              <a:rPr lang="es-ES" b="1" dirty="0"/>
              <a:t>: </a:t>
            </a:r>
            <a:r>
              <a:rPr lang="es-ES" dirty="0"/>
              <a:t>El objetivo de la argumentación es convencer, apelando a razones lógicas o persuadir, recurriendo a las emociones. En ambos casos, se busca generar un cambio en el receptor. </a:t>
            </a:r>
            <a:endParaRPr lang="es-CO" dirty="0"/>
          </a:p>
          <a:p>
            <a:pPr marL="0" indent="0" algn="just">
              <a:buNone/>
            </a:pPr>
            <a:r>
              <a:rPr lang="es-ES" dirty="0"/>
              <a:t> </a:t>
            </a:r>
            <a:endParaRPr lang="es-CO" dirty="0"/>
          </a:p>
          <a:p>
            <a:pPr algn="just"/>
            <a:r>
              <a:rPr lang="es-ES" b="1" dirty="0"/>
              <a:t>RELACIÓN EMISOR - RECEPTOR: </a:t>
            </a:r>
            <a:r>
              <a:rPr lang="es-ES" dirty="0"/>
              <a:t>La argumentación posee un carácter dialógico, pues, aunque ambos interlocutores no estén presentes físicamente, el emisor tiene en mente un receptor a quien pretende convencer (razonadamente) o persuadir (afectivamente). Es una relación simétrica.</a:t>
            </a:r>
            <a:endParaRPr lang="es-CO" dirty="0"/>
          </a:p>
          <a:p>
            <a:pPr algn="just"/>
            <a:endParaRPr lang="es-CO" dirty="0"/>
          </a:p>
          <a:p>
            <a:pPr algn="just"/>
            <a:r>
              <a:rPr lang="es-ES" b="1" dirty="0"/>
              <a:t>TEMA: </a:t>
            </a:r>
            <a:r>
              <a:rPr lang="es-ES" dirty="0"/>
              <a:t>El tema es la idea principal de la que se habla en el texto </a:t>
            </a: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3080" name="Picture 8" descr="Resultado de imagen para texto argumentativo dibuj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0" t="15563" r="6516"/>
          <a:stretch/>
        </p:blipFill>
        <p:spPr bwMode="auto">
          <a:xfrm>
            <a:off x="157058" y="2497541"/>
            <a:ext cx="4128339" cy="293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43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269" y="230053"/>
            <a:ext cx="6205065" cy="1400530"/>
          </a:xfrm>
        </p:spPr>
        <p:txBody>
          <a:bodyPr/>
          <a:lstStyle/>
          <a:p>
            <a:r>
              <a:rPr lang="es-CO" b="1" dirty="0" smtClean="0"/>
              <a:t>ESTRUCTURA DEL TEXTO ARGUMENTATIVO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4" y="1630583"/>
            <a:ext cx="10398670" cy="50841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605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601" y="384479"/>
            <a:ext cx="9404723" cy="1307843"/>
          </a:xfrm>
        </p:spPr>
        <p:txBody>
          <a:bodyPr/>
          <a:lstStyle/>
          <a:p>
            <a:r>
              <a:rPr lang="es-CO" dirty="0" smtClean="0"/>
              <a:t>INTRODUCCIÓN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434" y="1397825"/>
            <a:ext cx="5459103" cy="41431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/>
              <a:t>S</a:t>
            </a:r>
            <a:r>
              <a:rPr lang="es-ES" sz="2400" dirty="0" smtClean="0"/>
              <a:t>uele </a:t>
            </a:r>
            <a:r>
              <a:rPr lang="es-ES" sz="2400" dirty="0"/>
              <a:t>partir de una breve exposición (llamada “introducción o encuadre”) en la que el argumentador intenta captar la atención del destinatario y despertar en él una actitud favorable. A la introducción le sigue la tesis, que es la idea en torno a la cual se reflexiona. Puede estar constituida por una sola idea o por un conjunto de </a:t>
            </a:r>
            <a:r>
              <a:rPr lang="es-ES" sz="2400" dirty="0" smtClean="0"/>
              <a:t>ellas.</a:t>
            </a:r>
            <a:endParaRPr lang="es-CO" sz="2400" dirty="0"/>
          </a:p>
          <a:p>
            <a:endParaRPr lang="es-CO" dirty="0"/>
          </a:p>
        </p:txBody>
      </p:sp>
      <p:pic>
        <p:nvPicPr>
          <p:cNvPr id="4100" name="Picture 4" descr="Resultado de imagen para texto argumentativo dibuj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1" t="29677" r="36925" b="19975"/>
          <a:stretch/>
        </p:blipFill>
        <p:spPr bwMode="auto">
          <a:xfrm>
            <a:off x="6569238" y="1367653"/>
            <a:ext cx="4550787" cy="449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36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74660" y="357184"/>
            <a:ext cx="2670295" cy="1400530"/>
          </a:xfrm>
        </p:spPr>
        <p:txBody>
          <a:bodyPr/>
          <a:lstStyle/>
          <a:p>
            <a:r>
              <a:rPr lang="es-CO" sz="5400" u="sng" dirty="0" smtClean="0"/>
              <a:t>TESIS</a:t>
            </a:r>
            <a:endParaRPr lang="es-CO" sz="5400" u="sng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66380" y="1665590"/>
            <a:ext cx="4983589" cy="41954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ES" sz="3200" dirty="0"/>
              <a:t>idea o punto de vista que se defiende (Casi siempre va incluida en el título y tiene carácter controversial). La tesis es </a:t>
            </a:r>
            <a:r>
              <a:rPr lang="es-ES" sz="3200" b="1" u="sng" dirty="0" smtClean="0">
                <a:solidFill>
                  <a:srgbClr val="FFFF00"/>
                </a:solidFill>
              </a:rPr>
              <a:t>LA POSTURA QUE DEFIENDE EL AUTOR </a:t>
            </a:r>
            <a:r>
              <a:rPr lang="es-ES" sz="3200" dirty="0" smtClean="0"/>
              <a:t>con </a:t>
            </a:r>
            <a:r>
              <a:rPr lang="es-ES" sz="3200" dirty="0"/>
              <a:t>respecto al tema </a:t>
            </a:r>
            <a:r>
              <a:rPr lang="es-ES" sz="3200" dirty="0" smtClean="0"/>
              <a:t>tratado.</a:t>
            </a:r>
            <a:endParaRPr lang="es-CO" sz="3200" dirty="0"/>
          </a:p>
        </p:txBody>
      </p:sp>
      <p:pic>
        <p:nvPicPr>
          <p:cNvPr id="4" name="Picture 2" descr="Resultado de imagen para texto argumentativo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16" y="1757714"/>
            <a:ext cx="4149552" cy="401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024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68787" y="502262"/>
            <a:ext cx="3767849" cy="1400530"/>
          </a:xfrm>
        </p:spPr>
        <p:txBody>
          <a:bodyPr/>
          <a:lstStyle/>
          <a:p>
            <a:r>
              <a:rPr lang="es-CO" dirty="0" smtClean="0"/>
              <a:t>DESARROLLO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64070" y="1902792"/>
            <a:ext cx="4481567" cy="41954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3200" dirty="0" smtClean="0"/>
              <a:t>Los </a:t>
            </a:r>
            <a:r>
              <a:rPr lang="es-ES" sz="3200" dirty="0"/>
              <a:t>elementos que forman el cuerpo argumentativo se denominan pruebas, inferencias o </a:t>
            </a:r>
            <a:r>
              <a:rPr lang="es-ES" sz="3200" b="1" dirty="0"/>
              <a:t>argumentos </a:t>
            </a:r>
            <a:r>
              <a:rPr lang="es-ES" sz="3200" dirty="0"/>
              <a:t>y sirven para apoyar la tesis o refutarla. </a:t>
            </a:r>
            <a:endParaRPr lang="es-CO" sz="3200" dirty="0"/>
          </a:p>
        </p:txBody>
      </p:sp>
      <p:pic>
        <p:nvPicPr>
          <p:cNvPr id="6146" name="Picture 2" descr="Resultado de imagen para texto argumentativo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5" y="1262940"/>
            <a:ext cx="5424631" cy="449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21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TIPOS DE ARGUMENTOS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7903" y="1725373"/>
            <a:ext cx="4983589" cy="4195481"/>
          </a:xfrm>
        </p:spPr>
        <p:txBody>
          <a:bodyPr>
            <a:noAutofit/>
          </a:bodyPr>
          <a:lstStyle/>
          <a:p>
            <a:r>
              <a:rPr lang="es-CO" sz="2800" dirty="0" smtClean="0"/>
              <a:t>ARGUMENTO DE AUTORIDAD</a:t>
            </a:r>
          </a:p>
          <a:p>
            <a:r>
              <a:rPr lang="es-CO" sz="2800" dirty="0" smtClean="0">
                <a:solidFill>
                  <a:srgbClr val="FFFF00"/>
                </a:solidFill>
              </a:rPr>
              <a:t>ARGUMENTOS BASADOS EN EL RAZONAMIENTO LÓGICO</a:t>
            </a:r>
          </a:p>
          <a:p>
            <a:r>
              <a:rPr lang="es-CO" sz="2800" dirty="0" smtClean="0">
                <a:solidFill>
                  <a:srgbClr val="00FF00"/>
                </a:solidFill>
              </a:rPr>
              <a:t>ARGUMENTOS BASADOS EN LA REALIDAD</a:t>
            </a:r>
          </a:p>
          <a:p>
            <a:r>
              <a:rPr lang="es-CO" sz="2800" b="1" dirty="0" smtClean="0">
                <a:solidFill>
                  <a:srgbClr val="0FD6F1"/>
                </a:solidFill>
              </a:rPr>
              <a:t>ARGUMENTOS BASADOS EN LAS EMOCIONES</a:t>
            </a:r>
            <a:endParaRPr lang="es-CO" sz="2800" b="1" dirty="0">
              <a:solidFill>
                <a:srgbClr val="0FD6F1"/>
              </a:solidFill>
            </a:endParaRPr>
          </a:p>
        </p:txBody>
      </p:sp>
      <p:pic>
        <p:nvPicPr>
          <p:cNvPr id="7170" name="Picture 2" descr="Resultado de imagen para texto argumentativo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682" y="2044335"/>
            <a:ext cx="4287855" cy="368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5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91318" y="452717"/>
            <a:ext cx="4499094" cy="1400530"/>
          </a:xfrm>
        </p:spPr>
        <p:txBody>
          <a:bodyPr/>
          <a:lstStyle/>
          <a:p>
            <a:r>
              <a:rPr lang="es-CO" b="1" dirty="0" smtClean="0"/>
              <a:t>CONCLUSIÓN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97723" y="1716769"/>
            <a:ext cx="4686283" cy="41954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sz="3600" dirty="0"/>
              <a:t>A</a:t>
            </a:r>
            <a:r>
              <a:rPr lang="es-ES" sz="3600" dirty="0" smtClean="0"/>
              <a:t>firmación </a:t>
            </a:r>
            <a:r>
              <a:rPr lang="es-ES" sz="3600" dirty="0"/>
              <a:t>que confirma la tesis y no la contradice. Es importante señalar que la conclusión puede ser lo mismo que se ha expresado en la tesis.</a:t>
            </a:r>
            <a:endParaRPr lang="es-CO" sz="3600" dirty="0"/>
          </a:p>
        </p:txBody>
      </p:sp>
      <p:pic>
        <p:nvPicPr>
          <p:cNvPr id="8194" name="Picture 2" descr="Resultado de imagen para texto argumentativo dibuj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85" y="1621234"/>
            <a:ext cx="4165414" cy="416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939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131</TotalTime>
  <Words>278</Words>
  <Application>Microsoft Office PowerPoint</Application>
  <PresentationFormat>Panorámica</PresentationFormat>
  <Paragraphs>31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TEXTO ARGUMENTATIVO</vt:lpstr>
      <vt:lpstr>¿QUÉ ES?</vt:lpstr>
      <vt:lpstr>SITUACIÓN DE ENUNCIACIÓN DEL DISCURSO ARGUMENTATIVO. </vt:lpstr>
      <vt:lpstr>ESTRUCTURA DEL TEXTO ARGUMENTATIVO</vt:lpstr>
      <vt:lpstr>INTRODUCCIÓN</vt:lpstr>
      <vt:lpstr>TESIS</vt:lpstr>
      <vt:lpstr>DESARROLLO</vt:lpstr>
      <vt:lpstr>TIPOS DE ARGUMENTOS</vt:lpstr>
      <vt:lpstr>CONCLUSIÓN</vt:lpstr>
      <vt:lpstr>REFERENCIAS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ARGUMENTATIVO</dc:title>
  <dc:creator>Alex Herrera</dc:creator>
  <cp:lastModifiedBy>Alex Herrera</cp:lastModifiedBy>
  <cp:revision>10</cp:revision>
  <dcterms:created xsi:type="dcterms:W3CDTF">2019-09-08T01:35:18Z</dcterms:created>
  <dcterms:modified xsi:type="dcterms:W3CDTF">2019-09-08T03:46:30Z</dcterms:modified>
</cp:coreProperties>
</file>